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Layouts/slideLayout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</p:sldMasterIdLst>
  <p:notesMasterIdLst>
    <p:notesMasterId r:id="rId27"/>
  </p:notesMasterIdLst>
  <p:handoutMasterIdLst>
    <p:handoutMasterId r:id="rId28"/>
  </p:handoutMasterIdLst>
  <p:sldIdLst>
    <p:sldId id="280" r:id="rId5"/>
    <p:sldId id="306" r:id="rId6"/>
    <p:sldId id="307" r:id="rId7"/>
    <p:sldId id="308" r:id="rId8"/>
    <p:sldId id="309" r:id="rId9"/>
    <p:sldId id="310" r:id="rId10"/>
    <p:sldId id="311" r:id="rId11"/>
    <p:sldId id="314" r:id="rId12"/>
    <p:sldId id="313" r:id="rId13"/>
    <p:sldId id="312" r:id="rId14"/>
    <p:sldId id="315" r:id="rId15"/>
    <p:sldId id="319" r:id="rId16"/>
    <p:sldId id="318" r:id="rId17"/>
    <p:sldId id="322" r:id="rId18"/>
    <p:sldId id="321" r:id="rId19"/>
    <p:sldId id="320" r:id="rId20"/>
    <p:sldId id="317" r:id="rId21"/>
    <p:sldId id="316" r:id="rId22"/>
    <p:sldId id="326" r:id="rId23"/>
    <p:sldId id="325" r:id="rId24"/>
    <p:sldId id="324" r:id="rId25"/>
    <p:sldId id="323" r:id="rId26"/>
  </p:sldIdLst>
  <p:sldSz cx="12196763" cy="6858000"/>
  <p:notesSz cx="6858000" cy="9144000"/>
  <p:custDataLst>
    <p:tags r:id="rId29"/>
  </p:custDataLst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344" userDrawn="1">
          <p15:clr>
            <a:srgbClr val="A4A3A4"/>
          </p15:clr>
        </p15:guide>
        <p15:guide id="6" orient="horz" pos="408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EA7EA"/>
    <a:srgbClr val="D0E1F7"/>
    <a:srgbClr val="FFFFFF"/>
    <a:srgbClr val="E9002F"/>
    <a:srgbClr val="595757"/>
    <a:srgbClr val="221815"/>
    <a:srgbClr val="888888"/>
    <a:srgbClr val="898989"/>
    <a:srgbClr val="B5B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291"/>
  </p:normalViewPr>
  <p:slideViewPr>
    <p:cSldViewPr snapToGrid="0" snapToObjects="1">
      <p:cViewPr varScale="1">
        <p:scale>
          <a:sx n="105" d="100"/>
          <a:sy n="105" d="100"/>
        </p:scale>
        <p:origin x="72" y="176"/>
      </p:cViewPr>
      <p:guideLst>
        <p:guide orient="horz" pos="2136"/>
        <p:guide pos="3840"/>
        <p:guide pos="416"/>
        <p:guide pos="7256"/>
        <p:guide orient="horz" pos="344"/>
        <p:guide orient="horz" pos="408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326F3-4732-B74B-9C70-D0992466E4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45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509000F-6B58-4EA4-B32A-1B214CC38A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225398"/>
            <a:ext cx="10740640" cy="36426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A8B3F0C-616F-224A-B32F-9F9BF5EEE1B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726021" y="982767"/>
            <a:ext cx="10733557" cy="5220568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baseline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9026" marR="0" lvl="1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75" marR="0" lvl="2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9181AA-8E93-7743-ADEB-8A06A0DFC13A}"/>
              </a:ext>
            </a:extLst>
          </p:cNvPr>
          <p:cNvSpPr/>
          <p:nvPr userDrawn="1"/>
        </p:nvSpPr>
        <p:spPr>
          <a:xfrm>
            <a:off x="0" y="5590903"/>
            <a:ext cx="12196763" cy="12670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344" userDrawn="1">
          <p15:clr>
            <a:srgbClr val="F26B43"/>
          </p15:clr>
        </p15:guide>
        <p15:guide id="6" orient="horz" pos="408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344" userDrawn="1">
          <p15:clr>
            <a:srgbClr val="F26B43"/>
          </p15:clr>
        </p15:guide>
        <p15:guide id="6" orient="horz" pos="408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90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91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2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93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94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95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6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97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98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99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00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01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02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103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104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105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106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107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108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109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0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111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112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113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114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115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116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117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18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119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120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190/233/238</a:t>
              </a:r>
            </a:p>
          </p:txBody>
        </p:sp>
        <p:sp>
          <p:nvSpPr>
            <p:cNvPr id="121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122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123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0/0/0</a:t>
              </a:r>
            </a:p>
          </p:txBody>
        </p:sp>
        <p:sp>
          <p:nvSpPr>
            <p:cNvPr id="124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125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126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127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128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4CAFD75-C2EF-49EA-89DD-730E41C04F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701" y="6095355"/>
            <a:ext cx="1095072" cy="6157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E5CEFB-883D-44DC-9554-4EC6233731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6763" cy="79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344" userDrawn="1">
          <p15:clr>
            <a:srgbClr val="F26B43"/>
          </p15:clr>
        </p15:guide>
        <p15:guide id="6" orient="horz" pos="408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39F927-69CD-4314-8393-D2500989127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344" userDrawn="1">
          <p15:clr>
            <a:srgbClr val="F26B43"/>
          </p15:clr>
        </p15:guide>
        <p15:guide id="6" orient="horz" pos="408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3FEA5CF-C624-06D6-C155-BE3D0B60ED28}"/>
              </a:ext>
            </a:extLst>
          </p:cNvPr>
          <p:cNvSpPr txBox="1"/>
          <p:nvPr/>
        </p:nvSpPr>
        <p:spPr>
          <a:xfrm>
            <a:off x="2496297" y="1982450"/>
            <a:ext cx="7204167" cy="169277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RNN or Transformer </a:t>
            </a:r>
          </a:p>
          <a:p>
            <a:pPr algn="ctr"/>
            <a:r>
              <a:rPr lang="en-US" altLang="zh-CN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RWKV</a:t>
            </a:r>
            <a:r>
              <a:rPr lang="zh-CN" alt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rPr>
              <a:t>新结构解析</a:t>
            </a:r>
          </a:p>
        </p:txBody>
      </p:sp>
    </p:spTree>
    <p:extLst>
      <p:ext uri="{BB962C8B-B14F-4D97-AF65-F5344CB8AC3E}">
        <p14:creationId xmlns:p14="http://schemas.microsoft.com/office/powerpoint/2010/main" val="325202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102">
            <a:extLst>
              <a:ext uri="{FF2B5EF4-FFF2-40B4-BE49-F238E27FC236}">
                <a16:creationId xmlns:a16="http://schemas.microsoft.com/office/drawing/2014/main" id="{B940A4D3-3EEF-A990-8937-58F12D653E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40681" y="921702"/>
            <a:ext cx="8915400" cy="5014595"/>
          </a:xfrm>
          <a:prstGeom prst="rect">
            <a:avLst/>
          </a:prstGeom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F91CE168-F8F3-E61B-DF1A-26674A7B3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KV Cache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39970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117">
            <a:extLst>
              <a:ext uri="{FF2B5EF4-FFF2-40B4-BE49-F238E27FC236}">
                <a16:creationId xmlns:a16="http://schemas.microsoft.com/office/drawing/2014/main" id="{5FDDED48-4B19-9A5D-FF36-70984A3C82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39586" y="1002724"/>
            <a:ext cx="6117590" cy="2522855"/>
          </a:xfrm>
          <a:prstGeom prst="rect">
            <a:avLst/>
          </a:prstGeom>
        </p:spPr>
      </p:pic>
      <p:pic>
        <p:nvPicPr>
          <p:cNvPr id="9" name="Picture 119">
            <a:extLst>
              <a:ext uri="{FF2B5EF4-FFF2-40B4-BE49-F238E27FC236}">
                <a16:creationId xmlns:a16="http://schemas.microsoft.com/office/drawing/2014/main" id="{E66368BE-080A-431E-D680-CEB4B764E1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12181" y="3768437"/>
            <a:ext cx="7772400" cy="951230"/>
          </a:xfrm>
          <a:prstGeom prst="rect">
            <a:avLst/>
          </a:prstGeom>
        </p:spPr>
      </p:pic>
      <p:pic>
        <p:nvPicPr>
          <p:cNvPr id="10" name="Picture 121">
            <a:extLst>
              <a:ext uri="{FF2B5EF4-FFF2-40B4-BE49-F238E27FC236}">
                <a16:creationId xmlns:a16="http://schemas.microsoft.com/office/drawing/2014/main" id="{69E4BF14-810F-4A02-D637-9BF5C10835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212181" y="4962525"/>
            <a:ext cx="7772400" cy="513715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5E26585B-A3DA-146C-EECE-F2BAE7C396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Attention Free Transformer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2938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136">
            <a:extLst>
              <a:ext uri="{FF2B5EF4-FFF2-40B4-BE49-F238E27FC236}">
                <a16:creationId xmlns:a16="http://schemas.microsoft.com/office/drawing/2014/main" id="{2D3CD98A-1E10-EDE2-8C9C-6575B85F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636" y="948051"/>
            <a:ext cx="5466899" cy="5544000"/>
          </a:xfrm>
          <a:prstGeom prst="rect">
            <a:avLst/>
          </a:prstGeom>
        </p:spPr>
      </p:pic>
      <p:pic>
        <p:nvPicPr>
          <p:cNvPr id="3" name="Picture 138">
            <a:extLst>
              <a:ext uri="{FF2B5EF4-FFF2-40B4-BE49-F238E27FC236}">
                <a16:creationId xmlns:a16="http://schemas.microsoft.com/office/drawing/2014/main" id="{839AEA89-E6EC-A818-A917-23997C844B2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10871" y="3429000"/>
            <a:ext cx="3961765" cy="23063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0E5930-AFCC-36D3-808E-08D8D8943E89}"/>
              </a:ext>
            </a:extLst>
          </p:cNvPr>
          <p:cNvSpPr txBox="1"/>
          <p:nvPr/>
        </p:nvSpPr>
        <p:spPr>
          <a:xfrm>
            <a:off x="1210871" y="1703440"/>
            <a:ext cx="2021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DengXian-Regular"/>
              </a:rPr>
              <a:t>Time Mixing </a:t>
            </a:r>
          </a:p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altLang="zh-CN" sz="1800" b="0" dirty="0">
                <a:solidFill>
                  <a:srgbClr val="000000"/>
                </a:solidFill>
                <a:effectLst/>
                <a:latin typeface="DengXian-Regular"/>
              </a:rPr>
              <a:t>Channel Mixing</a:t>
            </a:r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B772EDDB-3DAD-9CCC-861D-38DA2E667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RWKV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6191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E9AFFB-AB31-F352-D14C-F08EA89EBF85}"/>
              </a:ext>
            </a:extLst>
          </p:cNvPr>
          <p:cNvSpPr txBox="1"/>
          <p:nvPr/>
        </p:nvSpPr>
        <p:spPr>
          <a:xfrm>
            <a:off x="1232647" y="1046523"/>
            <a:ext cx="30519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DengXian-Regular"/>
              </a:rPr>
              <a:t>Time mixing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A708C1-1BB5-F373-BE15-99608DFB60A6}"/>
              </a:ext>
            </a:extLst>
          </p:cNvPr>
          <p:cNvSpPr txBox="1"/>
          <p:nvPr/>
        </p:nvSpPr>
        <p:spPr>
          <a:xfrm>
            <a:off x="1225564" y="3429000"/>
            <a:ext cx="30590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en-US" altLang="zh-CN" sz="2800" b="0" dirty="0">
                <a:solidFill>
                  <a:srgbClr val="000000"/>
                </a:solidFill>
                <a:effectLst/>
                <a:latin typeface="DengXian-Regular"/>
              </a:rPr>
              <a:t>Channel mixing</a:t>
            </a:r>
            <a:endParaRPr lang="zh-CN" altLang="en-US" dirty="0"/>
          </a:p>
        </p:txBody>
      </p:sp>
      <p:pic>
        <p:nvPicPr>
          <p:cNvPr id="12" name="Picture 157">
            <a:extLst>
              <a:ext uri="{FF2B5EF4-FFF2-40B4-BE49-F238E27FC236}">
                <a16:creationId xmlns:a16="http://schemas.microsoft.com/office/drawing/2014/main" id="{766B7E2C-940B-192E-23CE-FDECBC4C44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2647" y="1692922"/>
            <a:ext cx="4636770" cy="1612900"/>
          </a:xfrm>
          <a:prstGeom prst="rect">
            <a:avLst/>
          </a:prstGeom>
        </p:spPr>
      </p:pic>
      <p:pic>
        <p:nvPicPr>
          <p:cNvPr id="13" name="Picture 159">
            <a:extLst>
              <a:ext uri="{FF2B5EF4-FFF2-40B4-BE49-F238E27FC236}">
                <a16:creationId xmlns:a16="http://schemas.microsoft.com/office/drawing/2014/main" id="{0EBC0AB7-32C4-E0BA-C3DB-28D217D1A7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23337" y="4075398"/>
            <a:ext cx="4534535" cy="1023620"/>
          </a:xfrm>
          <a:prstGeom prst="rect">
            <a:avLst/>
          </a:prstGeom>
        </p:spPr>
      </p:pic>
      <p:pic>
        <p:nvPicPr>
          <p:cNvPr id="14" name="Picture 155">
            <a:extLst>
              <a:ext uri="{FF2B5EF4-FFF2-40B4-BE49-F238E27FC236}">
                <a16:creationId xmlns:a16="http://schemas.microsoft.com/office/drawing/2014/main" id="{6612E87D-53C4-1F6D-7590-68094CD4A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500" y="954610"/>
            <a:ext cx="4751466" cy="5472000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21C24EC2-1E24-4011-1325-AA0B91801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Token shift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817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1630">
            <a:extLst>
              <a:ext uri="{FF2B5EF4-FFF2-40B4-BE49-F238E27FC236}">
                <a16:creationId xmlns:a16="http://schemas.microsoft.com/office/drawing/2014/main" id="{C5F266A7-9FF4-BFC3-C5E3-7027335676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0911" y="1409386"/>
            <a:ext cx="7774940" cy="1234440"/>
          </a:xfrm>
          <a:prstGeom prst="rect">
            <a:avLst/>
          </a:prstGeom>
        </p:spPr>
      </p:pic>
      <p:pic>
        <p:nvPicPr>
          <p:cNvPr id="3" name="Picture 173">
            <a:extLst>
              <a:ext uri="{FF2B5EF4-FFF2-40B4-BE49-F238E27FC236}">
                <a16:creationId xmlns:a16="http://schemas.microsoft.com/office/drawing/2014/main" id="{3CB1757D-DE93-E202-2A6A-FA1173F1DA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30221" y="2914601"/>
            <a:ext cx="4672330" cy="2244725"/>
          </a:xfrm>
          <a:prstGeom prst="rect">
            <a:avLst/>
          </a:prstGeom>
        </p:spPr>
      </p:pic>
      <p:pic>
        <p:nvPicPr>
          <p:cNvPr id="5" name="Picture 175">
            <a:extLst>
              <a:ext uri="{FF2B5EF4-FFF2-40B4-BE49-F238E27FC236}">
                <a16:creationId xmlns:a16="http://schemas.microsoft.com/office/drawing/2014/main" id="{D7C01662-1DEE-28AD-BF7E-A92D3B430A8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32555" y="2704730"/>
            <a:ext cx="4707255" cy="27527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A0255BE-1B53-2BF6-78D2-392AA26EA03C}"/>
              </a:ext>
            </a:extLst>
          </p:cNvPr>
          <p:cNvSpPr txBox="1"/>
          <p:nvPr/>
        </p:nvSpPr>
        <p:spPr>
          <a:xfrm>
            <a:off x="1230221" y="5693947"/>
            <a:ext cx="713232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600" b="0" dirty="0">
                <a:solidFill>
                  <a:srgbClr val="000000"/>
                </a:solidFill>
                <a:effectLst/>
                <a:latin typeface="ArialMT"/>
              </a:rPr>
              <a:t>• </a:t>
            </a:r>
            <a:r>
              <a:rPr lang="zh-CN" altLang="en-US" sz="2600" b="0" dirty="0">
                <a:solidFill>
                  <a:srgbClr val="000000"/>
                </a:solidFill>
                <a:effectLst/>
                <a:latin typeface="DengXian-Regular"/>
              </a:rPr>
              <a:t>（</a:t>
            </a:r>
            <a:r>
              <a:rPr lang="en-US" altLang="zh-CN" sz="2600" b="0" dirty="0">
                <a:solidFill>
                  <a:srgbClr val="000000"/>
                </a:solidFill>
                <a:effectLst/>
                <a:latin typeface="DengXian-Regular"/>
              </a:rPr>
              <a:t>B, L, H</a:t>
            </a:r>
            <a:r>
              <a:rPr lang="zh-CN" altLang="en-US" sz="2600" b="0" dirty="0">
                <a:solidFill>
                  <a:srgbClr val="000000"/>
                </a:solidFill>
                <a:effectLst/>
                <a:latin typeface="DengXian-Regular"/>
              </a:rPr>
              <a:t>）</a:t>
            </a:r>
            <a:r>
              <a:rPr lang="en-US" altLang="zh-CN" sz="2600" b="0" dirty="0">
                <a:solidFill>
                  <a:srgbClr val="000000"/>
                </a:solidFill>
                <a:effectLst/>
                <a:latin typeface="DengXian-Regular"/>
              </a:rPr>
              <a:t>batch size, seq length, hidden size</a:t>
            </a:r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59EE7EF2-C065-8227-6CF5-5FAA43040E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WKV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770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" name="Group 1568">
            <a:extLst>
              <a:ext uri="{FF2B5EF4-FFF2-40B4-BE49-F238E27FC236}">
                <a16:creationId xmlns:a16="http://schemas.microsoft.com/office/drawing/2014/main" id="{A8EAE1CC-53C8-B675-9202-03C1128440DF}"/>
              </a:ext>
            </a:extLst>
          </p:cNvPr>
          <p:cNvGrpSpPr/>
          <p:nvPr/>
        </p:nvGrpSpPr>
        <p:grpSpPr>
          <a:xfrm>
            <a:off x="1444466" y="895667"/>
            <a:ext cx="9307831" cy="5066665"/>
            <a:chOff x="0" y="0"/>
            <a:chExt cx="9308046" cy="5066733"/>
          </a:xfrm>
        </p:grpSpPr>
        <p:pic>
          <p:nvPicPr>
            <p:cNvPr id="3" name="Picture 186">
              <a:extLst>
                <a:ext uri="{FF2B5EF4-FFF2-40B4-BE49-F238E27FC236}">
                  <a16:creationId xmlns:a16="http://schemas.microsoft.com/office/drawing/2014/main" id="{5F2A2693-D569-E211-A1A7-663037ED1CA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707654" cy="2753179"/>
            </a:xfrm>
            <a:prstGeom prst="rect">
              <a:avLst/>
            </a:prstGeom>
          </p:spPr>
        </p:pic>
        <p:pic>
          <p:nvPicPr>
            <p:cNvPr id="5" name="Picture 188">
              <a:extLst>
                <a:ext uri="{FF2B5EF4-FFF2-40B4-BE49-F238E27FC236}">
                  <a16:creationId xmlns:a16="http://schemas.microsoft.com/office/drawing/2014/main" id="{406C8488-A6FB-578E-772D-71365DB6D2A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95995" y="2751825"/>
              <a:ext cx="7492093" cy="2314908"/>
            </a:xfrm>
            <a:prstGeom prst="rect">
              <a:avLst/>
            </a:prstGeom>
          </p:spPr>
        </p:pic>
        <p:pic>
          <p:nvPicPr>
            <p:cNvPr id="6" name="Picture 190">
              <a:extLst>
                <a:ext uri="{FF2B5EF4-FFF2-40B4-BE49-F238E27FC236}">
                  <a16:creationId xmlns:a16="http://schemas.microsoft.com/office/drawing/2014/main" id="{F7714F45-F39D-2BA3-D96A-83C1B335547B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305999" y="438270"/>
              <a:ext cx="5002047" cy="1995091"/>
            </a:xfrm>
            <a:prstGeom prst="rect">
              <a:avLst/>
            </a:prstGeom>
          </p:spPr>
        </p:pic>
      </p:grpSp>
      <p:sp>
        <p:nvSpPr>
          <p:cNvPr id="9" name="副标题 8">
            <a:extLst>
              <a:ext uri="{FF2B5EF4-FFF2-40B4-BE49-F238E27FC236}">
                <a16:creationId xmlns:a16="http://schemas.microsoft.com/office/drawing/2014/main" id="{7A7DE46A-0DB1-1B9A-A507-9B2271065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WKV vs LSTM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1103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265939-0C0C-75D4-80EA-DADEDB81BE7C}"/>
              </a:ext>
            </a:extLst>
          </p:cNvPr>
          <p:cNvSpPr txBox="1"/>
          <p:nvPr/>
        </p:nvSpPr>
        <p:spPr>
          <a:xfrm>
            <a:off x="736258" y="5758934"/>
            <a:ext cx="7132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>
                <a:solidFill>
                  <a:srgbClr val="000000"/>
                </a:solidFill>
                <a:effectLst/>
                <a:latin typeface="DengXian-Regular"/>
              </a:rPr>
              <a:t>https://zhuanlan.zhihu.com/p/614311961?utm_id=0</a:t>
            </a:r>
            <a:endParaRPr lang="zh-CN" altLang="en-US" dirty="0"/>
          </a:p>
        </p:txBody>
      </p:sp>
      <p:pic>
        <p:nvPicPr>
          <p:cNvPr id="7" name="Picture 198">
            <a:extLst>
              <a:ext uri="{FF2B5EF4-FFF2-40B4-BE49-F238E27FC236}">
                <a16:creationId xmlns:a16="http://schemas.microsoft.com/office/drawing/2014/main" id="{A97CBF31-1541-DF38-E82E-0A949CA74F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1484" y="1544637"/>
            <a:ext cx="8773795" cy="3768725"/>
          </a:xfrm>
          <a:prstGeom prst="rect">
            <a:avLst/>
          </a:prstGeom>
        </p:spPr>
      </p:pic>
      <p:sp>
        <p:nvSpPr>
          <p:cNvPr id="3" name="副标题 2">
            <a:extLst>
              <a:ext uri="{FF2B5EF4-FFF2-40B4-BE49-F238E27FC236}">
                <a16:creationId xmlns:a16="http://schemas.microsoft.com/office/drawing/2014/main" id="{43722F0D-3EE3-F303-5DD9-446E48ED7E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RWKV as CNN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350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205">
            <a:extLst>
              <a:ext uri="{FF2B5EF4-FFF2-40B4-BE49-F238E27FC236}">
                <a16:creationId xmlns:a16="http://schemas.microsoft.com/office/drawing/2014/main" id="{DAAD4F7D-0C56-7505-D81D-7CE7C8415F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2181" y="1351915"/>
            <a:ext cx="7772400" cy="4154170"/>
          </a:xfrm>
          <a:prstGeom prst="rect">
            <a:avLst/>
          </a:prstGeom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A2A64642-27F4-1CC3-2019-0F9DEA5B3D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复杂度优化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8867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213">
            <a:extLst>
              <a:ext uri="{FF2B5EF4-FFF2-40B4-BE49-F238E27FC236}">
                <a16:creationId xmlns:a16="http://schemas.microsoft.com/office/drawing/2014/main" id="{8139A11B-45D7-9019-9591-014F411680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27296" y="1205230"/>
            <a:ext cx="9742170" cy="4447540"/>
          </a:xfrm>
          <a:prstGeom prst="rect">
            <a:avLst/>
          </a:prstGeom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A4412F44-9421-E978-E96F-E47836E811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Accuracy</a:t>
            </a:r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对⽐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8043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2" name="Group 1438">
            <a:extLst>
              <a:ext uri="{FF2B5EF4-FFF2-40B4-BE49-F238E27FC236}">
                <a16:creationId xmlns:a16="http://schemas.microsoft.com/office/drawing/2014/main" id="{83EE0198-40CF-3E18-0A04-16583471F671}"/>
              </a:ext>
            </a:extLst>
          </p:cNvPr>
          <p:cNvGrpSpPr/>
          <p:nvPr/>
        </p:nvGrpSpPr>
        <p:grpSpPr>
          <a:xfrm>
            <a:off x="279241" y="1282382"/>
            <a:ext cx="11638281" cy="4293235"/>
            <a:chOff x="0" y="0"/>
            <a:chExt cx="11638859" cy="4293266"/>
          </a:xfrm>
        </p:grpSpPr>
        <p:pic>
          <p:nvPicPr>
            <p:cNvPr id="3" name="Picture 220">
              <a:extLst>
                <a:ext uri="{FF2B5EF4-FFF2-40B4-BE49-F238E27FC236}">
                  <a16:creationId xmlns:a16="http://schemas.microsoft.com/office/drawing/2014/main" id="{3F149921-B8A5-F087-3B11-2E16C4AD763E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515655" cy="4293266"/>
            </a:xfrm>
            <a:prstGeom prst="rect">
              <a:avLst/>
            </a:prstGeom>
          </p:spPr>
        </p:pic>
        <p:pic>
          <p:nvPicPr>
            <p:cNvPr id="5" name="Picture 222">
              <a:extLst>
                <a:ext uri="{FF2B5EF4-FFF2-40B4-BE49-F238E27FC236}">
                  <a16:creationId xmlns:a16="http://schemas.microsoft.com/office/drawing/2014/main" id="{0D53ECEE-C5A4-DA1B-F1DF-98269B3070CB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17598" y="154546"/>
              <a:ext cx="6021261" cy="4138719"/>
            </a:xfrm>
            <a:prstGeom prst="rect">
              <a:avLst/>
            </a:prstGeom>
          </p:spPr>
        </p:pic>
      </p:grpSp>
      <p:sp>
        <p:nvSpPr>
          <p:cNvPr id="7" name="副标题 6">
            <a:extLst>
              <a:ext uri="{FF2B5EF4-FFF2-40B4-BE49-F238E27FC236}">
                <a16:creationId xmlns:a16="http://schemas.microsoft.com/office/drawing/2014/main" id="{957E5C62-BADE-B200-F71E-10F7658290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推理速度和内存占⽤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10759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D67A2DD-C00F-4B8B-BBCB-BC8A4A766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从</a:t>
            </a:r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RNN</a:t>
            </a:r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到</a:t>
            </a:r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LSTM</a:t>
            </a:r>
            <a:endParaRPr lang="zh-CN" altLang="en-US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Picture 24">
            <a:extLst>
              <a:ext uri="{FF2B5EF4-FFF2-40B4-BE49-F238E27FC236}">
                <a16:creationId xmlns:a16="http://schemas.microsoft.com/office/drawing/2014/main" id="{D405419F-92CC-367A-66D7-0BA4892639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37494" y="2230755"/>
            <a:ext cx="9121775" cy="23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233">
            <a:extLst>
              <a:ext uri="{FF2B5EF4-FFF2-40B4-BE49-F238E27FC236}">
                <a16:creationId xmlns:a16="http://schemas.microsoft.com/office/drawing/2014/main" id="{C5C698AA-B8FC-85C2-CD11-BB79DD6B3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9704" y="810000"/>
            <a:ext cx="5082000" cy="6048000"/>
          </a:xfrm>
          <a:prstGeom prst="rect">
            <a:avLst/>
          </a:prstGeom>
        </p:spPr>
      </p:pic>
      <p:pic>
        <p:nvPicPr>
          <p:cNvPr id="3" name="Picture 235">
            <a:extLst>
              <a:ext uri="{FF2B5EF4-FFF2-40B4-BE49-F238E27FC236}">
                <a16:creationId xmlns:a16="http://schemas.microsoft.com/office/drawing/2014/main" id="{59B230FC-FC47-3681-FAC9-AE75C3CC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04" y="2657134"/>
            <a:ext cx="4680000" cy="1866179"/>
          </a:xfrm>
          <a:prstGeom prst="rect">
            <a:avLst/>
          </a:prstGeom>
        </p:spPr>
      </p:pic>
      <p:sp>
        <p:nvSpPr>
          <p:cNvPr id="6" name="副标题 5">
            <a:extLst>
              <a:ext uri="{FF2B5EF4-FFF2-40B4-BE49-F238E27FC236}">
                <a16:creationId xmlns:a16="http://schemas.microsoft.com/office/drawing/2014/main" id="{1B29B79A-2B6E-A9FD-5E05-6D60745054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WKV </a:t>
            </a:r>
            <a:r>
              <a:rPr lang="en-US" altLang="zh-CN" sz="3600" b="0" dirty="0" err="1">
                <a:solidFill>
                  <a:srgbClr val="000000"/>
                </a:solidFill>
                <a:effectLst/>
                <a:latin typeface="DengXian-Light"/>
              </a:rPr>
              <a:t>cuda</a:t>
            </a:r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 kernel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5661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246">
            <a:extLst>
              <a:ext uri="{FF2B5EF4-FFF2-40B4-BE49-F238E27FC236}">
                <a16:creationId xmlns:a16="http://schemas.microsoft.com/office/drawing/2014/main" id="{327FDF72-EE08-4B1F-1696-CD9D0C4172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12181" y="1283335"/>
            <a:ext cx="7772400" cy="4291330"/>
          </a:xfrm>
          <a:prstGeom prst="rect">
            <a:avLst/>
          </a:prstGeom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CBEA027A-FCD4-4523-81E4-057E5C8A32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 err="1">
                <a:solidFill>
                  <a:srgbClr val="000000"/>
                </a:solidFill>
                <a:effectLst/>
                <a:latin typeface="DengXian-Light"/>
              </a:rPr>
              <a:t>MindSpore</a:t>
            </a:r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 custom operator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5360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96D5CF0-CBFD-A2AE-FB98-F7E8AAFCA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 err="1">
                <a:solidFill>
                  <a:srgbClr val="000000"/>
                </a:solidFill>
                <a:effectLst/>
                <a:latin typeface="DengXian-Light"/>
              </a:rPr>
              <a:t>Huggingface</a:t>
            </a:r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-like demo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9089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D67A2DD-C00F-4B8B-BBCB-BC8A4A766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从</a:t>
            </a:r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RNN</a:t>
            </a:r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到</a:t>
            </a:r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LSTM</a:t>
            </a:r>
            <a:endParaRPr lang="zh-CN" altLang="en-US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7" name="Picture 34">
            <a:extLst>
              <a:ext uri="{FF2B5EF4-FFF2-40B4-BE49-F238E27FC236}">
                <a16:creationId xmlns:a16="http://schemas.microsoft.com/office/drawing/2014/main" id="{F9BEDE73-5276-078C-D677-F0DC6D0766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01486" y="1512614"/>
            <a:ext cx="5888990" cy="2212975"/>
          </a:xfrm>
          <a:prstGeom prst="rect">
            <a:avLst/>
          </a:prstGeom>
        </p:spPr>
      </p:pic>
      <p:pic>
        <p:nvPicPr>
          <p:cNvPr id="2" name="Picture 36">
            <a:extLst>
              <a:ext uri="{FF2B5EF4-FFF2-40B4-BE49-F238E27FC236}">
                <a16:creationId xmlns:a16="http://schemas.microsoft.com/office/drawing/2014/main" id="{8C471FF4-FA44-3F2C-C5A4-79A63331BB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53886" y="3725589"/>
            <a:ext cx="5888990" cy="22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6D67A2DD-C00F-4B8B-BBCB-BC8A4A766C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GRU</a:t>
            </a:r>
            <a:endParaRPr lang="zh-CN" altLang="en-US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3" name="Picture 43">
            <a:extLst>
              <a:ext uri="{FF2B5EF4-FFF2-40B4-BE49-F238E27FC236}">
                <a16:creationId xmlns:a16="http://schemas.microsoft.com/office/drawing/2014/main" id="{59430E50-E0C8-26E9-A2CA-8E2571EC3D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38191" y="2175192"/>
            <a:ext cx="8120380" cy="250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0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50">
            <a:extLst>
              <a:ext uri="{FF2B5EF4-FFF2-40B4-BE49-F238E27FC236}">
                <a16:creationId xmlns:a16="http://schemas.microsoft.com/office/drawing/2014/main" id="{02B7AB4C-2A6D-C27F-1F92-53A65DBA44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8591" y="1262062"/>
            <a:ext cx="9339580" cy="4333875"/>
          </a:xfrm>
          <a:prstGeom prst="rect">
            <a:avLst/>
          </a:prstGeom>
        </p:spPr>
      </p:pic>
      <p:sp>
        <p:nvSpPr>
          <p:cNvPr id="6" name="副标题 3">
            <a:extLst>
              <a:ext uri="{FF2B5EF4-FFF2-40B4-BE49-F238E27FC236}">
                <a16:creationId xmlns:a16="http://schemas.microsoft.com/office/drawing/2014/main" id="{3192721E-409A-AFFF-E781-4BBED273D2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175" y="225398"/>
            <a:ext cx="10740640" cy="364262"/>
          </a:xfrm>
        </p:spPr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GNMTv2</a:t>
            </a:r>
            <a:endParaRPr lang="zh-CN" altLang="en-US" sz="3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4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" name="Picture 59">
            <a:extLst>
              <a:ext uri="{FF2B5EF4-FFF2-40B4-BE49-F238E27FC236}">
                <a16:creationId xmlns:a16="http://schemas.microsoft.com/office/drawing/2014/main" id="{04DBE5FC-6009-9B2D-D0D5-D635F30E64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56671" y="904177"/>
            <a:ext cx="3916680" cy="55194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0F0167-99CE-B2DB-AB3C-3190DA8EA2AF}"/>
              </a:ext>
            </a:extLst>
          </p:cNvPr>
          <p:cNvSpPr txBox="1"/>
          <p:nvPr/>
        </p:nvSpPr>
        <p:spPr>
          <a:xfrm>
            <a:off x="1229293" y="2331417"/>
            <a:ext cx="4350550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200" b="0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• RNN</a:t>
            </a:r>
            <a:r>
              <a:rPr lang="zh-CN" altLang="en-US" sz="3200" b="0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不能并⾏训练问题</a:t>
            </a:r>
            <a:endParaRPr lang="en-US" altLang="zh-CN" sz="3200" b="0" dirty="0">
              <a:solidFill>
                <a:srgbClr val="00000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200" b="0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• </a:t>
            </a:r>
            <a:r>
              <a:rPr lang="zh-CN" altLang="en-US" sz="3200" b="0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参数量</a:t>
            </a:r>
            <a:endParaRPr lang="en-US" altLang="zh-CN" sz="3200" b="0" dirty="0">
              <a:solidFill>
                <a:srgbClr val="000000"/>
              </a:solidFill>
              <a:effectLst/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3200" b="0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• </a:t>
            </a:r>
            <a:r>
              <a:rPr lang="zh-CN" altLang="en-US" sz="3200" b="0" dirty="0">
                <a:solidFill>
                  <a:srgbClr val="000000"/>
                </a:solidFill>
                <a:effectLst/>
                <a:latin typeface="仿宋" panose="02010609060101010101" pitchFamily="49" charset="-122"/>
                <a:ea typeface="仿宋" panose="02010609060101010101" pitchFamily="49" charset="-122"/>
              </a:rPr>
              <a:t>信息抽取能⼒</a:t>
            </a:r>
            <a:endParaRPr kumimoji="1" lang="zh-CN" altLang="en-US" sz="3200" dirty="0">
              <a:solidFill>
                <a:srgbClr val="00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0AABD181-0F1E-9588-75DB-53F232B244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Attention is all you need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96751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1628">
            <a:extLst>
              <a:ext uri="{FF2B5EF4-FFF2-40B4-BE49-F238E27FC236}">
                <a16:creationId xmlns:a16="http://schemas.microsoft.com/office/drawing/2014/main" id="{D83282E3-6237-AE8B-7A48-2ED47E703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34356" y="1460182"/>
            <a:ext cx="8528050" cy="3937635"/>
          </a:xfrm>
          <a:prstGeom prst="rect">
            <a:avLst/>
          </a:prstGeom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CF281041-7322-D26D-F9B1-2F5C3E77E2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Self-attention</a:t>
            </a:r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复杂度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5870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1629">
            <a:extLst>
              <a:ext uri="{FF2B5EF4-FFF2-40B4-BE49-F238E27FC236}">
                <a16:creationId xmlns:a16="http://schemas.microsoft.com/office/drawing/2014/main" id="{BB620DF3-BEB9-0F14-DA79-70D6A535CC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74691" y="1144587"/>
            <a:ext cx="8247380" cy="4568825"/>
          </a:xfrm>
          <a:prstGeom prst="rect">
            <a:avLst/>
          </a:prstGeom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A4AE16F3-E8F4-2CE3-3E51-BDF11DC47D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0" dirty="0">
                <a:solidFill>
                  <a:srgbClr val="000000"/>
                </a:solidFill>
                <a:effectLst/>
                <a:latin typeface="DengXian-Light"/>
              </a:rPr>
              <a:t>Multi-head attention</a:t>
            </a:r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复杂度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04712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F986D5-D7D9-6446-9526-9389CD9831D8}"/>
              </a:ext>
            </a:extLst>
          </p:cNvPr>
          <p:cNvSpPr txBox="1">
            <a:spLocks/>
          </p:cNvSpPr>
          <p:nvPr/>
        </p:nvSpPr>
        <p:spPr>
          <a:xfrm>
            <a:off x="736258" y="2026606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388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>
                <a:tab pos="1208088" algn="ctr"/>
              </a:tabLst>
              <a:defRPr sz="18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329026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8088" algn="ctr"/>
              </a:tabLst>
              <a:defRPr sz="1600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1098575" marR="0" indent="-168275" algn="l" defTabSz="118779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8088" algn="ctr"/>
              </a:tabLst>
              <a:defRPr sz="1299" kern="1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25850" indent="-171159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tabLst>
                <a:tab pos="1208420" algn="ctr"/>
              </a:tabLst>
              <a:defRPr sz="1299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6447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60346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54245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48144" indent="-296950" algn="l" defTabSz="1187798" rtl="0" eaLnBrk="1" latinLnBrk="0" hangingPunct="1">
              <a:lnSpc>
                <a:spcPct val="90000"/>
              </a:lnSpc>
              <a:spcBef>
                <a:spcPts val="650"/>
              </a:spcBef>
              <a:buFont typeface="Arial" panose="020B0604020202020204" pitchFamily="34" charset="0"/>
              <a:buChar char="•"/>
              <a:defRPr sz="233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3" name="Picture 95">
            <a:extLst>
              <a:ext uri="{FF2B5EF4-FFF2-40B4-BE49-F238E27FC236}">
                <a16:creationId xmlns:a16="http://schemas.microsoft.com/office/drawing/2014/main" id="{B0DEAF02-163A-92FB-18A3-623941EE94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71491" y="995045"/>
            <a:ext cx="8653780" cy="4867910"/>
          </a:xfrm>
          <a:prstGeom prst="rect">
            <a:avLst/>
          </a:prstGeom>
        </p:spPr>
      </p:pic>
      <p:sp>
        <p:nvSpPr>
          <p:cNvPr id="5" name="副标题 4">
            <a:extLst>
              <a:ext uri="{FF2B5EF4-FFF2-40B4-BE49-F238E27FC236}">
                <a16:creationId xmlns:a16="http://schemas.microsoft.com/office/drawing/2014/main" id="{053D1918-B3B4-847F-A393-1C4A77EE23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3600" b="0" dirty="0">
                <a:solidFill>
                  <a:srgbClr val="000000"/>
                </a:solidFill>
                <a:effectLst/>
                <a:latin typeface="DengXian-Light"/>
              </a:rPr>
              <a:t>推理效率问题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8903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35eb3ca3-afdd-4b09-9a4a-18abd6280887&quot;,&quot;Name&quot;:null,&quot;Kind&quot;:&quot;Custom&quot;,&quot;OldGuidesSetting&quot;:{&quot;HeaderHeight&quot;:0.0,&quot;FooterHeight&quot;:0.0,&quot;SideMargin&quot;:0.0,&quot;TopMargin&quot;:0.0,&quot;BottomMargin&quot;:0.0,&quot;IntervalMargin&quot;:0.0}}"/>
</p:tagLst>
</file>

<file path=ppt/theme/theme1.xml><?xml version="1.0" encoding="utf-8"?>
<a:theme xmlns:a="http://schemas.openxmlformats.org/drawingml/2006/main" name="封面页_图片版 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4E5724B-7154-473D-A508-2B054E8EE854}"/>
    </a:ext>
  </a:extLst>
</a:theme>
</file>

<file path=ppt/theme/theme2.xml><?xml version="1.0" encoding="utf-8"?>
<a:theme xmlns:a="http://schemas.openxmlformats.org/drawingml/2006/main" name="目录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sz="2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91E8AC51-71E2-47EB-A98B-31EFD4425DE1}"/>
    </a:ext>
  </a:extLst>
</a:theme>
</file>

<file path=ppt/theme/theme3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FC34AD67-7538-4717-9A73-50191031DBF3}"/>
    </a:ext>
  </a:extLst>
</a:theme>
</file>

<file path=ppt/theme/theme4.xml><?xml version="1.0" encoding="utf-8"?>
<a:theme xmlns:a="http://schemas.openxmlformats.org/drawingml/2006/main" name="结束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模板" id="{9BBB633E-5E45-41C7-B61B-A7FDDADD335C}" vid="{CE9DE895-046C-40AC-AD8E-ED7DD660489B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10926</TotalTime>
  <Words>128</Words>
  <Application>Microsoft Office PowerPoint</Application>
  <PresentationFormat>自定义</PresentationFormat>
  <Paragraphs>33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ArialMT</vt:lpstr>
      <vt:lpstr>DengXian-Light</vt:lpstr>
      <vt:lpstr>DengXian-Regular</vt:lpstr>
      <vt:lpstr>仿宋</vt:lpstr>
      <vt:lpstr>Microsoft YaHei</vt:lpstr>
      <vt:lpstr>Arial</vt:lpstr>
      <vt:lpstr>Calibri</vt:lpstr>
      <vt:lpstr>封面页_图片版 </vt:lpstr>
      <vt:lpstr>目录页</vt:lpstr>
      <vt:lpstr>章节页</vt:lpstr>
      <vt:lpstr>结束页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wujiacong (C)</dc:creator>
  <cp:lastModifiedBy>Alicya Zhao</cp:lastModifiedBy>
  <cp:revision>33</cp:revision>
  <dcterms:created xsi:type="dcterms:W3CDTF">2020-08-28T08:44:19Z</dcterms:created>
  <dcterms:modified xsi:type="dcterms:W3CDTF">2024-10-08T03:11:30Z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(3)/P4OlTCex7QzuobX30N8p4LJAcyJjw1qnddvfQzE2piqaHsCevxDphVt1qJBOtB6wkoU9KPP
hOZR92QzY5aUsVQF2mqaqMq+SMKRRIuMwJjkPDZny0RsHc9/ePlo66SV+skd85N0jMh0a7Za
vrgyIidJ5Z/yCt1l2ZYyFBcNKLaEEBxaUH5CHrK676lEB5tk1zYzmo53TPiv1wqkHCCSJ0gG
occ/SkiS2yhOCYd8J5</vt:lpwstr>
  </property>
  <property fmtid="{D5CDD505-2E9C-101B-9397-08002B2CF9AE}" pid="3" name="_2015_ms_pID_7253431">
    <vt:lpwstr>+Hstwj+z3Erm1IezecuujcqgQnqW0kh4MDMSg0uRM6BVzFs+TWVDHv
10daixng4f8nq3V7TgUrO7lWJfQERPMOrpRa2h0eOizA0i+ITnjMfZaLpIh72KmxsuN+TMAd
7FS2J2yWqAFSQMrvkFMMmElF2tSItplTpgM7Q4erT4FJxpCBoqWqhyr5lT8aaG1JJR0RQX6q
hB5/OEnq9cgyCaS0HLyKi0fW+Bo+M9qF2/0t</vt:lpwstr>
  </property>
  <property fmtid="{D5CDD505-2E9C-101B-9397-08002B2CF9AE}" pid="4" name="_2015_ms_pID_7253432">
    <vt:lpwstr>Xg==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1598576536</vt:lpwstr>
  </property>
</Properties>
</file>